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471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>
                <a:solidFill>
                  <a:srgbClr val="FFFFFF"/>
                </a:solidFill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104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chemeClr val="accent1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>
                <a:solidFill>
                  <a:schemeClr val="accent1">
                    <a:hueOff val="114395"/>
                    <a:lumOff val="-24975"/>
                  </a:schemeClr>
                </a:solidFill>
              </a:defRPr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solidFill>
                  <a:schemeClr val="accent1">
                    <a:hueOff val="114395"/>
                    <a:lumOff val="-24975"/>
                  </a:schemeClr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Hot-air balloons viewed from below against a blue sky"/>
          <p:cNvSpPr/>
          <p:nvPr>
            <p:ph type="pic" sz="quarter" idx="21"/>
          </p:nvPr>
        </p:nvSpPr>
        <p:spPr>
          <a:xfrm>
            <a:off x="15436504" y="1270000"/>
            <a:ext cx="8167167" cy="54229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Close-up of the top of a hot-air balloon viewed from above"/>
          <p:cNvSpPr/>
          <p:nvPr>
            <p:ph type="pic" sz="quarter" idx="22"/>
          </p:nvPr>
        </p:nvSpPr>
        <p:spPr>
          <a:xfrm>
            <a:off x="15461772" y="7085972"/>
            <a:ext cx="8148414" cy="54322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Hot-air balloons viewed from below against a blue sky"/>
          <p:cNvSpPr/>
          <p:nvPr>
            <p:ph type="pic" idx="23"/>
          </p:nvPr>
        </p:nvSpPr>
        <p:spPr>
          <a:xfrm>
            <a:off x="-124635" y="1270000"/>
            <a:ext cx="16859219" cy="1123947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Hot-air balloons viewed from below against a blue sky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lose-up of the top of a hot-air balloon viewed from above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>
                <a:solidFill>
                  <a:srgbClr val="FFFFFF"/>
                </a:solidFill>
              </a:defRPr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>
                <a:solidFill>
                  <a:srgbClr val="FFFFFF"/>
                </a:solidFill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se-up of a hot-air balloon viewed from below"/>
          <p:cNvSpPr/>
          <p:nvPr>
            <p:ph type="pic" idx="21"/>
          </p:nvPr>
        </p:nvSpPr>
        <p:spPr>
          <a:xfrm>
            <a:off x="9226574" y="1270000"/>
            <a:ext cx="16840152" cy="1118443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9779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Hot-air balloons viewed from below against a blue sky"/>
          <p:cNvSpPr/>
          <p:nvPr>
            <p:ph type="pic" idx="22"/>
          </p:nvPr>
        </p:nvSpPr>
        <p:spPr>
          <a:xfrm>
            <a:off x="8432800" y="1263848"/>
            <a:ext cx="16850011" cy="1118820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bg>
      <p:bgPr>
        <a:solidFill>
          <a:srgbClr val="0034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247900"/>
            <a:ext cx="21971000" cy="9347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chemeClr val="accent1">
              <a:hueOff val="114395"/>
              <a:lumOff val="-24975"/>
            </a:schemeClr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tif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Relationship Id="rId4" Type="http://schemas.openxmlformats.org/officeDocument/2006/relationships/image" Target="../media/image12.tif"/><Relationship Id="rId5" Type="http://schemas.openxmlformats.org/officeDocument/2006/relationships/image" Target="../media/image13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tif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tif"/><Relationship Id="rId3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tif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t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А-08-19…"/>
          <p:cNvSpPr txBox="1"/>
          <p:nvPr>
            <p:ph type="body" idx="21"/>
          </p:nvPr>
        </p:nvSpPr>
        <p:spPr>
          <a:xfrm>
            <a:off x="14406008" y="11512662"/>
            <a:ext cx="8861122" cy="1289752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algn="r"/>
            <a:r>
              <a:t>А-08-19</a:t>
            </a:r>
          </a:p>
          <a:p>
            <a:pPr algn="r"/>
            <a:r>
              <a:t>Балашов С., Кретов Н., Поздняков Ю.</a:t>
            </a:r>
          </a:p>
        </p:txBody>
      </p:sp>
      <p:sp>
        <p:nvSpPr>
          <p:cNvPr id="152" name="Смех как эстетическая категория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Смех как эстетическая категория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Психологи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Психология</a:t>
            </a:r>
          </a:p>
        </p:txBody>
      </p:sp>
      <p:sp>
        <p:nvSpPr>
          <p:cNvPr id="195" name="Психологический механизм комедийного смеха сродни механизму испуга, изумления. Эти разные проявления духовной деятельности роднит то, что они – переживания, не подготовленные предшествующими событиями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Психологический механизм комедийного смеха сродни механизму испуга, изумления. Эти разные проявления духовной деятельности роднит то, что они – переживания, не подготовленные предшествующими событиями.</a:t>
            </a:r>
          </a:p>
        </p:txBody>
      </p:sp>
      <p:sp>
        <p:nvSpPr>
          <p:cNvPr id="196" name="Сме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Смех</a:t>
            </a:r>
          </a:p>
        </p:txBody>
      </p:sp>
      <p:sp>
        <p:nvSpPr>
          <p:cNvPr id="19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20081" y="3298765"/>
            <a:ext cx="12573257" cy="786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бывает разный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бывает разный</a:t>
            </a:r>
          </a:p>
        </p:txBody>
      </p:sp>
      <p:sp>
        <p:nvSpPr>
          <p:cNvPr id="201" name="Многообразие оттенков смеха – результат взаимодействия эстетических свойств действительности, идеалов и эстетических потребностей человека"/>
          <p:cNvSpPr txBox="1"/>
          <p:nvPr>
            <p:ph type="body" sz="quarter" idx="1"/>
          </p:nvPr>
        </p:nvSpPr>
        <p:spPr>
          <a:xfrm>
            <a:off x="1206500" y="4248504"/>
            <a:ext cx="7143005" cy="825663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Многообразие оттенков смеха – результат взаимодействия эстетических свойств действительности, идеалов и эстетических потребностей человека</a:t>
            </a:r>
          </a:p>
        </p:txBody>
      </p:sp>
      <p:sp>
        <p:nvSpPr>
          <p:cNvPr id="202" name="Сме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Смех</a:t>
            </a:r>
          </a:p>
        </p:txBody>
      </p:sp>
      <p:sp>
        <p:nvSpPr>
          <p:cNvPr id="2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0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97136" y="1267953"/>
            <a:ext cx="10663609" cy="600208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85421" y="7189043"/>
            <a:ext cx="8128001" cy="5408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5107024" y="7239150"/>
            <a:ext cx="8128001" cy="530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Layer.tiff" descr="Layer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226049" y="1288480"/>
            <a:ext cx="5994716" cy="600208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Комичность в искусств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Комичность в искусстве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Проявлени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Проявления</a:t>
            </a:r>
          </a:p>
        </p:txBody>
      </p:sp>
      <p:sp>
        <p:nvSpPr>
          <p:cNvPr id="212" name="В литературе, живописи, кино, театре комизм очевиден. В музыке он менее очевиден и его бытие осложнено самой природой музыки. Один из способов создания комического в музыке – трансформация жанров.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В литературе, живописи, кино, театре комизм очевиден. В музыке он менее очевиден и его бытие осложнено самой природой музыки. Один из способов создания комического в музыке – трансформация жанров.</a:t>
            </a:r>
          </a:p>
        </p:txBody>
      </p:sp>
      <p:sp>
        <p:nvSpPr>
          <p:cNvPr id="213" name="Комичность в искусств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828754">
              <a:defRPr spc="-127" sz="6375"/>
            </a:lvl1pPr>
          </a:lstStyle>
          <a:p>
            <a:pPr/>
            <a:r>
              <a:t>Комичность в искусстве</a:t>
            </a:r>
          </a:p>
        </p:txBody>
      </p:sp>
      <p:sp>
        <p:nvSpPr>
          <p:cNvPr id="21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15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38269" y="1131604"/>
            <a:ext cx="8897122" cy="114527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КОНЕЦ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КОНЕЦ</a:t>
            </a:r>
          </a:p>
        </p:txBody>
      </p:sp>
      <p:sp>
        <p:nvSpPr>
          <p:cNvPr id="218" name="Спасибо за внимание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Спасибо за внимание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Эсте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Эстетика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Определение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Определение</a:t>
            </a:r>
          </a:p>
        </p:txBody>
      </p:sp>
      <p:sp>
        <p:nvSpPr>
          <p:cNvPr id="157" name="от др.-греч. αἴσθησις — «чувство, чувственное восприятие»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от др.-греч. αἴσθησις — «чувство, чувственное восприятие»</a:t>
            </a:r>
          </a:p>
          <a:p>
            <a:pPr/>
            <a:r>
              <a:t>учение о сущности и формах прекрасного</a:t>
            </a:r>
          </a:p>
        </p:txBody>
      </p:sp>
      <p:pic>
        <p:nvPicPr>
          <p:cNvPr id="158" name="Hot-air balloons viewed from below against a blue sky" descr="Hot-air balloons viewed from below against a blue sky"/>
          <p:cNvPicPr>
            <a:picLocks noChangeAspect="1"/>
          </p:cNvPicPr>
          <p:nvPr>
            <p:ph type="pic" idx="22"/>
          </p:nvPr>
        </p:nvPicPr>
        <p:blipFill>
          <a:blip r:embed="rId2">
            <a:extLst/>
          </a:blip>
          <a:srcRect l="2425" t="0" r="0" b="0"/>
          <a:stretch>
            <a:fillRect/>
          </a:stretch>
        </p:blipFill>
        <p:spPr>
          <a:xfrm>
            <a:off x="12192000" y="1263848"/>
            <a:ext cx="10916874" cy="11188205"/>
          </a:xfrm>
          <a:prstGeom prst="rect">
            <a:avLst/>
          </a:prstGeom>
        </p:spPr>
      </p:pic>
      <p:sp>
        <p:nvSpPr>
          <p:cNvPr id="159" name="Эсте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Эстетика</a:t>
            </a:r>
          </a:p>
        </p:txBody>
      </p:sp>
      <p:sp>
        <p:nvSpPr>
          <p:cNvPr id="160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Категории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Категории</a:t>
            </a:r>
          </a:p>
        </p:txBody>
      </p:sp>
      <p:sp>
        <p:nvSpPr>
          <p:cNvPr id="163" name="прекрасное - безобразное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прекрасное - безобразное</a:t>
            </a:r>
          </a:p>
          <a:p>
            <a:pPr/>
            <a:r>
              <a:t>возвышенное - низменное</a:t>
            </a:r>
          </a:p>
          <a:p>
            <a:pPr/>
            <a:r>
              <a:t>трагическое - комическое</a:t>
            </a:r>
          </a:p>
          <a:p>
            <a:pPr/>
            <a:r>
              <a:t>величественное - ужасное</a:t>
            </a:r>
          </a:p>
        </p:txBody>
      </p:sp>
      <p:sp>
        <p:nvSpPr>
          <p:cNvPr id="164" name="Эстети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Эстетика</a:t>
            </a:r>
          </a:p>
        </p:txBody>
      </p:sp>
      <p:sp>
        <p:nvSpPr>
          <p:cNvPr id="165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307382" y="1251631"/>
            <a:ext cx="9779001" cy="55006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 rot="5400000">
            <a:off x="17127229" y="3161461"/>
            <a:ext cx="8841066" cy="501583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Image" descr="Image"/>
          <p:cNvPicPr>
            <a:picLocks noChangeAspect="1"/>
          </p:cNvPicPr>
          <p:nvPr/>
        </p:nvPicPr>
        <p:blipFill>
          <a:blip r:embed="rId4">
            <a:extLst/>
          </a:blip>
          <a:srcRect l="0" t="0" r="0" b="0"/>
          <a:stretch>
            <a:fillRect/>
          </a:stretch>
        </p:blipFill>
        <p:spPr>
          <a:xfrm>
            <a:off x="15139413" y="6747030"/>
            <a:ext cx="8890067" cy="550073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Image" descr="Image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rot="16200000">
            <a:off x="10534483" y="7579580"/>
            <a:ext cx="5500688" cy="38355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Смешное и комическо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Смешное и комическое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Юмор и сатира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Юмор и сатира</a:t>
            </a:r>
          </a:p>
        </p:txBody>
      </p:sp>
      <p:sp>
        <p:nvSpPr>
          <p:cNvPr id="174" name="Комическое - культурно оформленное, социально и эстетически значимое смешное…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Комическое - культурно оформленное, социально и эстетически значимое смешное</a:t>
            </a:r>
          </a:p>
          <a:p>
            <a:pPr/>
            <a:r>
              <a:t>Юмор – безобидная насмешка, снисходительное отношение к тому, кого следует высмеять</a:t>
            </a:r>
          </a:p>
          <a:p>
            <a:pPr/>
            <a:r>
              <a:t>Сатира – критика, резкий показ комического</a:t>
            </a:r>
          </a:p>
        </p:txBody>
      </p:sp>
      <p:sp>
        <p:nvSpPr>
          <p:cNvPr id="175" name="Смешное и комическо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Смешное и комическое</a:t>
            </a:r>
          </a:p>
        </p:txBody>
      </p:sp>
      <p:sp>
        <p:nvSpPr>
          <p:cNvPr id="176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77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935097" y="1264506"/>
            <a:ext cx="11430001" cy="792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Untitled.png" descr="Untitled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570097" y="5509535"/>
            <a:ext cx="10160001" cy="762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Ирония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Ирония</a:t>
            </a:r>
          </a:p>
        </p:txBody>
      </p:sp>
      <p:sp>
        <p:nvSpPr>
          <p:cNvPr id="181" name="– притворство, намерение в шутку или в насмешку сказать нечто противоположное тому, что человек думает, но сказать так, чтобы выявить истинный смысл ситуации"/>
          <p:cNvSpPr txBox="1"/>
          <p:nvPr>
            <p:ph type="body" sz="half" idx="1"/>
          </p:nvPr>
        </p:nvSpPr>
        <p:spPr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– притворство, намерение в шутку или в насмешку сказать нечто противоположное тому, что человек думает, но сказать так, чтобы выявить истинный смысл ситуации</a:t>
            </a:r>
          </a:p>
        </p:txBody>
      </p:sp>
      <p:sp>
        <p:nvSpPr>
          <p:cNvPr id="182" name="Смешное и комическо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Смешное и комическое</a:t>
            </a:r>
          </a:p>
        </p:txBody>
      </p:sp>
      <p:sp>
        <p:nvSpPr>
          <p:cNvPr id="183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84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552941" y="3367275"/>
            <a:ext cx="13297998" cy="69814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Сарказм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Сарказм</a:t>
            </a:r>
          </a:p>
        </p:txBody>
      </p:sp>
      <p:sp>
        <p:nvSpPr>
          <p:cNvPr id="187" name="- горькая и ядовитая ирония, высказанная с целью обидеть или причинить боль."/>
          <p:cNvSpPr txBox="1"/>
          <p:nvPr>
            <p:ph type="body" sz="half" idx="1"/>
          </p:nvPr>
        </p:nvSpPr>
        <p:spPr>
          <a:xfrm>
            <a:off x="1206500" y="4223104"/>
            <a:ext cx="9779000" cy="8256630"/>
          </a:xfrm>
          <a:prstGeom prst="rect">
            <a:avLst/>
          </a:prstGeom>
        </p:spPr>
        <p:txBody>
          <a:bodyPr/>
          <a:lstStyle>
            <a:lvl1pPr marL="0" indent="0">
              <a:buSzTx/>
              <a:buNone/>
            </a:lvl1pPr>
          </a:lstStyle>
          <a:p>
            <a:pPr/>
            <a:r>
              <a:t>- горькая и ядовитая ирония, высказанная с целью обидеть или причинить боль.</a:t>
            </a:r>
          </a:p>
        </p:txBody>
      </p:sp>
      <p:sp>
        <p:nvSpPr>
          <p:cNvPr id="188" name="Смешное и комическое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1901904">
              <a:defRPr spc="-132" sz="6629"/>
            </a:lvl1pPr>
          </a:lstStyle>
          <a:p>
            <a:pPr/>
            <a:r>
              <a:t>Смешное и комическое</a:t>
            </a:r>
          </a:p>
        </p:txBody>
      </p:sp>
      <p:sp>
        <p:nvSpPr>
          <p:cNvPr id="189" name="Slide Number"/>
          <p:cNvSpPr txBox="1"/>
          <p:nvPr>
            <p:ph type="sldNum" sz="quarter" idx="4294967295"/>
          </p:nvPr>
        </p:nvSpPr>
        <p:spPr>
          <a:xfrm>
            <a:off x="12065050" y="13080999"/>
            <a:ext cx="241403" cy="3746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190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53635" y="3385572"/>
            <a:ext cx="13228296" cy="69448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Смех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Смех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5E5E5E"/>
      </a:dk1>
      <a:lt1>
        <a:srgbClr val="003462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0_BasicColor">
  <a:themeElements>
    <a:clrScheme name="30_BasicColor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30_BasicColor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30_BasicCol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